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66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7" r:id="rId11"/>
    <p:sldId id="278" r:id="rId12"/>
    <p:sldId id="279" r:id="rId13"/>
    <p:sldId id="280" r:id="rId14"/>
    <p:sldId id="281" r:id="rId15"/>
    <p:sldId id="276" r:id="rId16"/>
    <p:sldId id="275" r:id="rId17"/>
    <p:sldId id="273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9B0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408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C41FB-066F-4FE4-89C6-A5D870DA04BB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C0285F0-3EDC-4CA9-897A-C9074FA5F7DD}">
      <dgm:prSet phldrT="[Testo]"/>
      <dgm:spPr/>
      <dgm:t>
        <a:bodyPr/>
        <a:lstStyle/>
        <a:p>
          <a:r>
            <a:rPr lang="it-IT" dirty="0" smtClean="0"/>
            <a:t> OBIETTIVO</a:t>
          </a:r>
        </a:p>
        <a:p>
          <a:r>
            <a:rPr lang="it-IT" dirty="0" smtClean="0"/>
            <a:t>RELAZIONALE</a:t>
          </a:r>
          <a:endParaRPr lang="it-IT" dirty="0"/>
        </a:p>
      </dgm:t>
    </dgm:pt>
    <dgm:pt modelId="{FAA2D5E9-C72B-4218-903F-004E2501C43E}" type="parTrans" cxnId="{47006E19-31D9-4C17-8FC4-3EB71B77B7E3}">
      <dgm:prSet/>
      <dgm:spPr/>
      <dgm:t>
        <a:bodyPr/>
        <a:lstStyle/>
        <a:p>
          <a:endParaRPr lang="it-IT"/>
        </a:p>
      </dgm:t>
    </dgm:pt>
    <dgm:pt modelId="{081F81B0-92ED-43CC-993E-4EDDA3BE16E3}" type="sibTrans" cxnId="{47006E19-31D9-4C17-8FC4-3EB71B77B7E3}">
      <dgm:prSet/>
      <dgm:spPr/>
      <dgm:t>
        <a:bodyPr/>
        <a:lstStyle/>
        <a:p>
          <a:endParaRPr lang="it-IT"/>
        </a:p>
      </dgm:t>
    </dgm:pt>
    <dgm:pt modelId="{3655F7E5-E4E0-4B85-98F4-947347ADAD70}">
      <dgm:prSet phldrT="[Testo]" custT="1"/>
      <dgm:spPr/>
      <dgm:t>
        <a:bodyPr/>
        <a:lstStyle/>
        <a:p>
          <a:r>
            <a:rPr lang="it-IT" sz="1900" b="1" dirty="0" smtClean="0"/>
            <a:t>MANTENERE IL </a:t>
          </a:r>
          <a:r>
            <a:rPr lang="it-IT" sz="2000" b="1" dirty="0" smtClean="0"/>
            <a:t>CONTATTO</a:t>
          </a:r>
          <a:r>
            <a:rPr lang="it-IT" sz="1900" b="1" dirty="0" smtClean="0"/>
            <a:t> CON L’ALUNNO E FAMIGLIE PER SOSTENERE LA SOCIALITA’ E IL SENSO DI APPARTENENZA</a:t>
          </a:r>
          <a:endParaRPr lang="it-IT" sz="1900" b="1" dirty="0"/>
        </a:p>
      </dgm:t>
    </dgm:pt>
    <dgm:pt modelId="{E9339653-F823-4005-98EE-E83165FFF4A1}" type="parTrans" cxnId="{C92BCB29-3CD5-4B86-A073-62943AD3EFF7}">
      <dgm:prSet/>
      <dgm:spPr/>
      <dgm:t>
        <a:bodyPr/>
        <a:lstStyle/>
        <a:p>
          <a:endParaRPr lang="it-IT"/>
        </a:p>
      </dgm:t>
    </dgm:pt>
    <dgm:pt modelId="{D8D71D8B-BA69-4F0E-8DDD-F64A0EF89DE0}" type="sibTrans" cxnId="{C92BCB29-3CD5-4B86-A073-62943AD3EFF7}">
      <dgm:prSet/>
      <dgm:spPr/>
      <dgm:t>
        <a:bodyPr/>
        <a:lstStyle/>
        <a:p>
          <a:endParaRPr lang="it-IT"/>
        </a:p>
      </dgm:t>
    </dgm:pt>
    <dgm:pt modelId="{E71DB96C-7608-4F59-BEFE-15BDF050C94B}">
      <dgm:prSet phldrT="[Testo]"/>
      <dgm:spPr/>
      <dgm:t>
        <a:bodyPr/>
        <a:lstStyle/>
        <a:p>
          <a:r>
            <a:rPr lang="it-IT" dirty="0" smtClean="0"/>
            <a:t>OBIETTIVO COGNITIVO</a:t>
          </a:r>
          <a:endParaRPr lang="it-IT" dirty="0"/>
        </a:p>
      </dgm:t>
    </dgm:pt>
    <dgm:pt modelId="{A17B869A-15BA-4B4B-8949-0587584659ED}" type="parTrans" cxnId="{29549EAF-60C3-4750-8D3A-6B4A9843E757}">
      <dgm:prSet/>
      <dgm:spPr/>
      <dgm:t>
        <a:bodyPr/>
        <a:lstStyle/>
        <a:p>
          <a:endParaRPr lang="it-IT"/>
        </a:p>
      </dgm:t>
    </dgm:pt>
    <dgm:pt modelId="{7F5B6B1F-FEDA-4803-9D7A-A8A085B6018D}" type="sibTrans" cxnId="{29549EAF-60C3-4750-8D3A-6B4A9843E757}">
      <dgm:prSet/>
      <dgm:spPr/>
      <dgm:t>
        <a:bodyPr/>
        <a:lstStyle/>
        <a:p>
          <a:endParaRPr lang="it-IT"/>
        </a:p>
      </dgm:t>
    </dgm:pt>
    <dgm:pt modelId="{B621582D-4F8C-42D9-99FF-A49FD04B0BB9}">
      <dgm:prSet phldrT="[Testo]"/>
      <dgm:spPr/>
      <dgm:t>
        <a:bodyPr/>
        <a:lstStyle/>
        <a:p>
          <a:r>
            <a:rPr lang="it-IT" b="1" dirty="0" smtClean="0"/>
            <a:t>CONTINUARE IL PERCORSO DI APPRENDIMENTO</a:t>
          </a:r>
          <a:endParaRPr lang="it-IT" b="1" dirty="0"/>
        </a:p>
      </dgm:t>
    </dgm:pt>
    <dgm:pt modelId="{5ABAFBAA-AC38-4F14-9C7B-632336404730}" type="parTrans" cxnId="{1C6DA1C3-A4C6-47EE-9FCA-A0B0FFA51712}">
      <dgm:prSet/>
      <dgm:spPr/>
      <dgm:t>
        <a:bodyPr/>
        <a:lstStyle/>
        <a:p>
          <a:endParaRPr lang="it-IT"/>
        </a:p>
      </dgm:t>
    </dgm:pt>
    <dgm:pt modelId="{A9D5CF45-4C25-461B-8EDE-E97DA00C3D2B}" type="sibTrans" cxnId="{1C6DA1C3-A4C6-47EE-9FCA-A0B0FFA51712}">
      <dgm:prSet/>
      <dgm:spPr/>
      <dgm:t>
        <a:bodyPr/>
        <a:lstStyle/>
        <a:p>
          <a:endParaRPr lang="it-IT"/>
        </a:p>
      </dgm:t>
    </dgm:pt>
    <dgm:pt modelId="{11FDCB7F-A299-47AE-B635-B417D3F81494}" type="pres">
      <dgm:prSet presAssocID="{378C41FB-066F-4FE4-89C6-A5D870DA04B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6B89FAB7-CD2D-4644-A194-D8A1C5228F38}" type="pres">
      <dgm:prSet presAssocID="{0C0285F0-3EDC-4CA9-897A-C9074FA5F7DD}" presName="posSpace" presStyleCnt="0"/>
      <dgm:spPr/>
    </dgm:pt>
    <dgm:pt modelId="{95C66D22-C42A-455F-8D00-4F8313E7500A}" type="pres">
      <dgm:prSet presAssocID="{0C0285F0-3EDC-4CA9-897A-C9074FA5F7DD}" presName="vertFlow" presStyleCnt="0"/>
      <dgm:spPr/>
    </dgm:pt>
    <dgm:pt modelId="{2B2C70FD-8C68-4122-AD4A-35EF95D0A4E8}" type="pres">
      <dgm:prSet presAssocID="{0C0285F0-3EDC-4CA9-897A-C9074FA5F7DD}" presName="topSpace" presStyleCnt="0"/>
      <dgm:spPr/>
    </dgm:pt>
    <dgm:pt modelId="{416E2D97-A6F8-495C-850D-EAD6C4A64C0F}" type="pres">
      <dgm:prSet presAssocID="{0C0285F0-3EDC-4CA9-897A-C9074FA5F7DD}" presName="firstComp" presStyleCnt="0"/>
      <dgm:spPr/>
    </dgm:pt>
    <dgm:pt modelId="{D7541AA2-8589-41BF-B971-8752484CCF1B}" type="pres">
      <dgm:prSet presAssocID="{0C0285F0-3EDC-4CA9-897A-C9074FA5F7DD}" presName="firstChild" presStyleLbl="bgAccFollowNode1" presStyleIdx="0" presStyleCnt="2" custScaleX="129545" custScaleY="186223"/>
      <dgm:spPr/>
      <dgm:t>
        <a:bodyPr/>
        <a:lstStyle/>
        <a:p>
          <a:endParaRPr lang="it-IT"/>
        </a:p>
      </dgm:t>
    </dgm:pt>
    <dgm:pt modelId="{8D0B7027-99F5-4633-A859-381660B9F7A8}" type="pres">
      <dgm:prSet presAssocID="{0C0285F0-3EDC-4CA9-897A-C9074FA5F7DD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18DF16-D72A-4241-97CD-D356CCD47CE6}" type="pres">
      <dgm:prSet presAssocID="{0C0285F0-3EDC-4CA9-897A-C9074FA5F7DD}" presName="negSpace" presStyleCnt="0"/>
      <dgm:spPr/>
    </dgm:pt>
    <dgm:pt modelId="{DCBBC260-841C-4EFA-8CD8-4B59D01DDDC6}" type="pres">
      <dgm:prSet presAssocID="{0C0285F0-3EDC-4CA9-897A-C9074FA5F7DD}" presName="circle" presStyleLbl="node1" presStyleIdx="0" presStyleCnt="2" custLinFactNeighborX="-36106" custLinFactNeighborY="-34882"/>
      <dgm:spPr/>
      <dgm:t>
        <a:bodyPr/>
        <a:lstStyle/>
        <a:p>
          <a:endParaRPr lang="it-IT"/>
        </a:p>
      </dgm:t>
    </dgm:pt>
    <dgm:pt modelId="{889AC4EB-F246-4F51-A81B-A0964E3511CF}" type="pres">
      <dgm:prSet presAssocID="{081F81B0-92ED-43CC-993E-4EDDA3BE16E3}" presName="transSpace" presStyleCnt="0"/>
      <dgm:spPr/>
    </dgm:pt>
    <dgm:pt modelId="{0D6F2513-0179-4AF4-B4F6-A27F3B73EB2D}" type="pres">
      <dgm:prSet presAssocID="{E71DB96C-7608-4F59-BEFE-15BDF050C94B}" presName="posSpace" presStyleCnt="0"/>
      <dgm:spPr/>
    </dgm:pt>
    <dgm:pt modelId="{2BE282BD-442D-4002-894F-8A3CBC176755}" type="pres">
      <dgm:prSet presAssocID="{E71DB96C-7608-4F59-BEFE-15BDF050C94B}" presName="vertFlow" presStyleCnt="0"/>
      <dgm:spPr/>
    </dgm:pt>
    <dgm:pt modelId="{C8EE41D8-2FB1-4398-8F3D-CC4E063F62FA}" type="pres">
      <dgm:prSet presAssocID="{E71DB96C-7608-4F59-BEFE-15BDF050C94B}" presName="topSpace" presStyleCnt="0"/>
      <dgm:spPr/>
    </dgm:pt>
    <dgm:pt modelId="{B4599CA5-1177-4D17-9CC8-5A82B052C967}" type="pres">
      <dgm:prSet presAssocID="{E71DB96C-7608-4F59-BEFE-15BDF050C94B}" presName="firstComp" presStyleCnt="0"/>
      <dgm:spPr/>
    </dgm:pt>
    <dgm:pt modelId="{31FAC9AC-7670-4CD6-963A-EC20040025B3}" type="pres">
      <dgm:prSet presAssocID="{E71DB96C-7608-4F59-BEFE-15BDF050C94B}" presName="firstChild" presStyleLbl="bgAccFollowNode1" presStyleIdx="1" presStyleCnt="2"/>
      <dgm:spPr/>
      <dgm:t>
        <a:bodyPr/>
        <a:lstStyle/>
        <a:p>
          <a:endParaRPr lang="it-IT"/>
        </a:p>
      </dgm:t>
    </dgm:pt>
    <dgm:pt modelId="{0677B316-C7EF-482B-9ABD-BD4D2D81B9AA}" type="pres">
      <dgm:prSet presAssocID="{E71DB96C-7608-4F59-BEFE-15BDF050C94B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4637E8-C130-4D4F-8150-8052030CE368}" type="pres">
      <dgm:prSet presAssocID="{E71DB96C-7608-4F59-BEFE-15BDF050C94B}" presName="negSpace" presStyleCnt="0"/>
      <dgm:spPr/>
    </dgm:pt>
    <dgm:pt modelId="{5B4FA93E-E79D-4785-87CB-D0D224D61969}" type="pres">
      <dgm:prSet presAssocID="{E71DB96C-7608-4F59-BEFE-15BDF050C94B}" presName="circle" presStyleLbl="node1" presStyleIdx="1" presStyleCnt="2" custLinFactNeighborX="5188" custLinFactNeighborY="-32089"/>
      <dgm:spPr/>
      <dgm:t>
        <a:bodyPr/>
        <a:lstStyle/>
        <a:p>
          <a:endParaRPr lang="it-IT"/>
        </a:p>
      </dgm:t>
    </dgm:pt>
  </dgm:ptLst>
  <dgm:cxnLst>
    <dgm:cxn modelId="{31F50192-C80C-4FFE-9066-B76D5366328E}" type="presOf" srcId="{3655F7E5-E4E0-4B85-98F4-947347ADAD70}" destId="{8D0B7027-99F5-4633-A859-381660B9F7A8}" srcOrd="1" destOrd="0" presId="urn:microsoft.com/office/officeart/2005/8/layout/hList9"/>
    <dgm:cxn modelId="{0030248F-6FCC-4D67-B203-2C436564EECE}" type="presOf" srcId="{B621582D-4F8C-42D9-99FF-A49FD04B0BB9}" destId="{0677B316-C7EF-482B-9ABD-BD4D2D81B9AA}" srcOrd="1" destOrd="0" presId="urn:microsoft.com/office/officeart/2005/8/layout/hList9"/>
    <dgm:cxn modelId="{56290038-84C4-4E2D-B313-4D2FC94AB982}" type="presOf" srcId="{B621582D-4F8C-42D9-99FF-A49FD04B0BB9}" destId="{31FAC9AC-7670-4CD6-963A-EC20040025B3}" srcOrd="0" destOrd="0" presId="urn:microsoft.com/office/officeart/2005/8/layout/hList9"/>
    <dgm:cxn modelId="{C92BCB29-3CD5-4B86-A073-62943AD3EFF7}" srcId="{0C0285F0-3EDC-4CA9-897A-C9074FA5F7DD}" destId="{3655F7E5-E4E0-4B85-98F4-947347ADAD70}" srcOrd="0" destOrd="0" parTransId="{E9339653-F823-4005-98EE-E83165FFF4A1}" sibTransId="{D8D71D8B-BA69-4F0E-8DDD-F64A0EF89DE0}"/>
    <dgm:cxn modelId="{47006E19-31D9-4C17-8FC4-3EB71B77B7E3}" srcId="{378C41FB-066F-4FE4-89C6-A5D870DA04BB}" destId="{0C0285F0-3EDC-4CA9-897A-C9074FA5F7DD}" srcOrd="0" destOrd="0" parTransId="{FAA2D5E9-C72B-4218-903F-004E2501C43E}" sibTransId="{081F81B0-92ED-43CC-993E-4EDDA3BE16E3}"/>
    <dgm:cxn modelId="{85BD2B6A-4941-4358-854E-E0263DB108C3}" type="presOf" srcId="{0C0285F0-3EDC-4CA9-897A-C9074FA5F7DD}" destId="{DCBBC260-841C-4EFA-8CD8-4B59D01DDDC6}" srcOrd="0" destOrd="0" presId="urn:microsoft.com/office/officeart/2005/8/layout/hList9"/>
    <dgm:cxn modelId="{5BFAF846-C614-4EC8-B3C3-0B288E19241E}" type="presOf" srcId="{3655F7E5-E4E0-4B85-98F4-947347ADAD70}" destId="{D7541AA2-8589-41BF-B971-8752484CCF1B}" srcOrd="0" destOrd="0" presId="urn:microsoft.com/office/officeart/2005/8/layout/hList9"/>
    <dgm:cxn modelId="{55F54D0D-7838-4A3E-A703-FA461FE1F945}" type="presOf" srcId="{378C41FB-066F-4FE4-89C6-A5D870DA04BB}" destId="{11FDCB7F-A299-47AE-B635-B417D3F81494}" srcOrd="0" destOrd="0" presId="urn:microsoft.com/office/officeart/2005/8/layout/hList9"/>
    <dgm:cxn modelId="{5754C4E0-83CA-496A-850B-C1B0951192B6}" type="presOf" srcId="{E71DB96C-7608-4F59-BEFE-15BDF050C94B}" destId="{5B4FA93E-E79D-4785-87CB-D0D224D61969}" srcOrd="0" destOrd="0" presId="urn:microsoft.com/office/officeart/2005/8/layout/hList9"/>
    <dgm:cxn modelId="{29549EAF-60C3-4750-8D3A-6B4A9843E757}" srcId="{378C41FB-066F-4FE4-89C6-A5D870DA04BB}" destId="{E71DB96C-7608-4F59-BEFE-15BDF050C94B}" srcOrd="1" destOrd="0" parTransId="{A17B869A-15BA-4B4B-8949-0587584659ED}" sibTransId="{7F5B6B1F-FEDA-4803-9D7A-A8A085B6018D}"/>
    <dgm:cxn modelId="{1C6DA1C3-A4C6-47EE-9FCA-A0B0FFA51712}" srcId="{E71DB96C-7608-4F59-BEFE-15BDF050C94B}" destId="{B621582D-4F8C-42D9-99FF-A49FD04B0BB9}" srcOrd="0" destOrd="0" parTransId="{5ABAFBAA-AC38-4F14-9C7B-632336404730}" sibTransId="{A9D5CF45-4C25-461B-8EDE-E97DA00C3D2B}"/>
    <dgm:cxn modelId="{80BEC94A-BB96-453F-A494-7B6C51876217}" type="presParOf" srcId="{11FDCB7F-A299-47AE-B635-B417D3F81494}" destId="{6B89FAB7-CD2D-4644-A194-D8A1C5228F38}" srcOrd="0" destOrd="0" presId="urn:microsoft.com/office/officeart/2005/8/layout/hList9"/>
    <dgm:cxn modelId="{10D6B387-0751-4B13-A894-D6FA76ADDC17}" type="presParOf" srcId="{11FDCB7F-A299-47AE-B635-B417D3F81494}" destId="{95C66D22-C42A-455F-8D00-4F8313E7500A}" srcOrd="1" destOrd="0" presId="urn:microsoft.com/office/officeart/2005/8/layout/hList9"/>
    <dgm:cxn modelId="{DB1FEA75-3EB6-4F02-9A34-C7E9DE7DF74B}" type="presParOf" srcId="{95C66D22-C42A-455F-8D00-4F8313E7500A}" destId="{2B2C70FD-8C68-4122-AD4A-35EF95D0A4E8}" srcOrd="0" destOrd="0" presId="urn:microsoft.com/office/officeart/2005/8/layout/hList9"/>
    <dgm:cxn modelId="{F7639874-31CE-4E7A-A829-4186EB34F07D}" type="presParOf" srcId="{95C66D22-C42A-455F-8D00-4F8313E7500A}" destId="{416E2D97-A6F8-495C-850D-EAD6C4A64C0F}" srcOrd="1" destOrd="0" presId="urn:microsoft.com/office/officeart/2005/8/layout/hList9"/>
    <dgm:cxn modelId="{75C45AA1-099C-45AE-BF1F-73E042F438E7}" type="presParOf" srcId="{416E2D97-A6F8-495C-850D-EAD6C4A64C0F}" destId="{D7541AA2-8589-41BF-B971-8752484CCF1B}" srcOrd="0" destOrd="0" presId="urn:microsoft.com/office/officeart/2005/8/layout/hList9"/>
    <dgm:cxn modelId="{BC552DD9-746F-45B4-B531-336459158BDB}" type="presParOf" srcId="{416E2D97-A6F8-495C-850D-EAD6C4A64C0F}" destId="{8D0B7027-99F5-4633-A859-381660B9F7A8}" srcOrd="1" destOrd="0" presId="urn:microsoft.com/office/officeart/2005/8/layout/hList9"/>
    <dgm:cxn modelId="{894562E3-1AC2-4924-A86C-F73A62A2FCD0}" type="presParOf" srcId="{11FDCB7F-A299-47AE-B635-B417D3F81494}" destId="{1718DF16-D72A-4241-97CD-D356CCD47CE6}" srcOrd="2" destOrd="0" presId="urn:microsoft.com/office/officeart/2005/8/layout/hList9"/>
    <dgm:cxn modelId="{6D11D3F5-7282-4E25-85E7-A2BEF254540B}" type="presParOf" srcId="{11FDCB7F-A299-47AE-B635-B417D3F81494}" destId="{DCBBC260-841C-4EFA-8CD8-4B59D01DDDC6}" srcOrd="3" destOrd="0" presId="urn:microsoft.com/office/officeart/2005/8/layout/hList9"/>
    <dgm:cxn modelId="{902AFEBC-D907-4C29-B5A0-97EEDD81E856}" type="presParOf" srcId="{11FDCB7F-A299-47AE-B635-B417D3F81494}" destId="{889AC4EB-F246-4F51-A81B-A0964E3511CF}" srcOrd="4" destOrd="0" presId="urn:microsoft.com/office/officeart/2005/8/layout/hList9"/>
    <dgm:cxn modelId="{0B503B01-098B-4143-8CD7-0A64A0FDED52}" type="presParOf" srcId="{11FDCB7F-A299-47AE-B635-B417D3F81494}" destId="{0D6F2513-0179-4AF4-B4F6-A27F3B73EB2D}" srcOrd="5" destOrd="0" presId="urn:microsoft.com/office/officeart/2005/8/layout/hList9"/>
    <dgm:cxn modelId="{9080D9D6-F8D6-4B5A-B07E-8E91BF29FD1A}" type="presParOf" srcId="{11FDCB7F-A299-47AE-B635-B417D3F81494}" destId="{2BE282BD-442D-4002-894F-8A3CBC176755}" srcOrd="6" destOrd="0" presId="urn:microsoft.com/office/officeart/2005/8/layout/hList9"/>
    <dgm:cxn modelId="{F5FF1E0E-00B8-45F8-8608-75AF2725BC9C}" type="presParOf" srcId="{2BE282BD-442D-4002-894F-8A3CBC176755}" destId="{C8EE41D8-2FB1-4398-8F3D-CC4E063F62FA}" srcOrd="0" destOrd="0" presId="urn:microsoft.com/office/officeart/2005/8/layout/hList9"/>
    <dgm:cxn modelId="{956B9ABA-B752-4CB8-A8F0-CAB66BC4A2C3}" type="presParOf" srcId="{2BE282BD-442D-4002-894F-8A3CBC176755}" destId="{B4599CA5-1177-4D17-9CC8-5A82B052C967}" srcOrd="1" destOrd="0" presId="urn:microsoft.com/office/officeart/2005/8/layout/hList9"/>
    <dgm:cxn modelId="{F94169EB-48C0-4DC7-85C1-86AE0ED1CBC1}" type="presParOf" srcId="{B4599CA5-1177-4D17-9CC8-5A82B052C967}" destId="{31FAC9AC-7670-4CD6-963A-EC20040025B3}" srcOrd="0" destOrd="0" presId="urn:microsoft.com/office/officeart/2005/8/layout/hList9"/>
    <dgm:cxn modelId="{F97EAAE6-1A87-43AD-85F6-6BCCF6B93FC2}" type="presParOf" srcId="{B4599CA5-1177-4D17-9CC8-5A82B052C967}" destId="{0677B316-C7EF-482B-9ABD-BD4D2D81B9AA}" srcOrd="1" destOrd="0" presId="urn:microsoft.com/office/officeart/2005/8/layout/hList9"/>
    <dgm:cxn modelId="{4ABC21B9-DE43-4751-8BC5-849A23BE0528}" type="presParOf" srcId="{11FDCB7F-A299-47AE-B635-B417D3F81494}" destId="{E54637E8-C130-4D4F-8150-8052030CE368}" srcOrd="7" destOrd="0" presId="urn:microsoft.com/office/officeart/2005/8/layout/hList9"/>
    <dgm:cxn modelId="{0F9460EB-164B-4CD7-99F1-4DD0C52F63E8}" type="presParOf" srcId="{11FDCB7F-A299-47AE-B635-B417D3F81494}" destId="{5B4FA93E-E79D-4785-87CB-D0D224D6196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A8CC70-40EE-4374-8712-01C12F61662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45B1421-54F1-4549-B4D3-B9CEE509B29E}">
      <dgm:prSet phldrT="[Testo]"/>
      <dgm:spPr/>
      <dgm:t>
        <a:bodyPr/>
        <a:lstStyle/>
        <a:p>
          <a:endParaRPr lang="it-IT" dirty="0" smtClean="0"/>
        </a:p>
        <a:p>
          <a:endParaRPr lang="it-IT" dirty="0" smtClean="0"/>
        </a:p>
        <a:p>
          <a:r>
            <a:rPr lang="it-IT" dirty="0" smtClean="0"/>
            <a:t>SCUOLA  INFANZIA </a:t>
          </a:r>
        </a:p>
        <a:p>
          <a:r>
            <a:rPr lang="it-IT" dirty="0" smtClean="0"/>
            <a:t>Attività asincrone e sincrone concordate con le famiglie</a:t>
          </a:r>
        </a:p>
        <a:p>
          <a:r>
            <a:rPr lang="it-IT" dirty="0" smtClean="0"/>
            <a:t> </a:t>
          </a:r>
        </a:p>
        <a:p>
          <a:endParaRPr lang="it-IT" dirty="0"/>
        </a:p>
      </dgm:t>
    </dgm:pt>
    <dgm:pt modelId="{F096527C-098A-42BF-A674-FE7B409FF2F7}" type="parTrans" cxnId="{1A8FE993-7758-4E02-9BB5-A44756963BFB}">
      <dgm:prSet/>
      <dgm:spPr/>
      <dgm:t>
        <a:bodyPr/>
        <a:lstStyle/>
        <a:p>
          <a:endParaRPr lang="it-IT"/>
        </a:p>
      </dgm:t>
    </dgm:pt>
    <dgm:pt modelId="{E436BECB-9C2B-4C45-ACCB-A7C79ACB5086}" type="sibTrans" cxnId="{1A8FE993-7758-4E02-9BB5-A44756963BFB}">
      <dgm:prSet/>
      <dgm:spPr/>
      <dgm:t>
        <a:bodyPr/>
        <a:lstStyle/>
        <a:p>
          <a:endParaRPr lang="it-IT"/>
        </a:p>
      </dgm:t>
    </dgm:pt>
    <dgm:pt modelId="{F34A5674-70C0-40D0-8905-D8D261B2E109}">
      <dgm:prSet phldrT="[Testo]" custT="1"/>
      <dgm:spPr/>
      <dgm:t>
        <a:bodyPr/>
        <a:lstStyle/>
        <a:p>
          <a:pPr algn="ctr"/>
          <a:r>
            <a:rPr lang="it-IT" sz="2400" dirty="0" smtClean="0"/>
            <a:t>SCUOLA PRIMARIA</a:t>
          </a:r>
        </a:p>
        <a:p>
          <a:pPr algn="l"/>
          <a:r>
            <a:rPr lang="it-IT" sz="2400" dirty="0" smtClean="0"/>
            <a:t>-</a:t>
          </a:r>
          <a:r>
            <a:rPr lang="it-IT" sz="1800" dirty="0" smtClean="0"/>
            <a:t> REGISTRO ELETTRONICO ARGO</a:t>
          </a:r>
        </a:p>
        <a:p>
          <a:pPr algn="l"/>
          <a:r>
            <a:rPr lang="it-IT" sz="1800" dirty="0" smtClean="0"/>
            <a:t>-EDMODO</a:t>
          </a:r>
        </a:p>
        <a:p>
          <a:pPr algn="l"/>
          <a:r>
            <a:rPr lang="it-IT" sz="1800" dirty="0" smtClean="0"/>
            <a:t>-VIDEOLEZIONI IN DIFFERITA CON SOFWARE VARI</a:t>
          </a:r>
        </a:p>
        <a:p>
          <a:pPr algn="l"/>
          <a:r>
            <a:rPr lang="it-IT" sz="1800" dirty="0" smtClean="0"/>
            <a:t>-VIDEOLEZION LIVE SU PIATTAFORMA:JITSI-MEET-SKIPE E ZOOM</a:t>
          </a:r>
          <a:endParaRPr lang="it-IT" sz="1800" dirty="0"/>
        </a:p>
      </dgm:t>
    </dgm:pt>
    <dgm:pt modelId="{B4900E40-8B80-4673-9555-A34376741CF8}" type="parTrans" cxnId="{5F8D4C62-59DC-4694-B80D-C642F965D3DF}">
      <dgm:prSet/>
      <dgm:spPr/>
      <dgm:t>
        <a:bodyPr/>
        <a:lstStyle/>
        <a:p>
          <a:endParaRPr lang="it-IT"/>
        </a:p>
      </dgm:t>
    </dgm:pt>
    <dgm:pt modelId="{C7715A6A-5E5A-4A9C-8C12-362B98FDA706}" type="sibTrans" cxnId="{5F8D4C62-59DC-4694-B80D-C642F965D3DF}">
      <dgm:prSet/>
      <dgm:spPr/>
      <dgm:t>
        <a:bodyPr/>
        <a:lstStyle/>
        <a:p>
          <a:endParaRPr lang="it-IT"/>
        </a:p>
      </dgm:t>
    </dgm:pt>
    <dgm:pt modelId="{3999D466-B1DA-477F-9324-1E11D923A413}">
      <dgm:prSet phldrT="[Testo]" custT="1"/>
      <dgm:spPr/>
      <dgm:t>
        <a:bodyPr/>
        <a:lstStyle/>
        <a:p>
          <a:pPr algn="ctr"/>
          <a:r>
            <a:rPr lang="it-IT" sz="2000" b="1" dirty="0" smtClean="0"/>
            <a:t>SCUOLA  SECONDARIA I GRADO </a:t>
          </a:r>
        </a:p>
        <a:p>
          <a:pPr algn="l"/>
          <a:r>
            <a:rPr lang="it-IT" sz="2000" dirty="0" smtClean="0"/>
            <a:t>-</a:t>
          </a:r>
          <a:r>
            <a:rPr lang="it-IT" sz="1800" dirty="0" smtClean="0"/>
            <a:t>REGISTRO ELETTRONICO ARGO</a:t>
          </a:r>
        </a:p>
        <a:p>
          <a:pPr algn="l"/>
          <a:r>
            <a:rPr lang="it-IT" sz="1800" smtClean="0"/>
            <a:t>-EDMODO</a:t>
          </a:r>
          <a:endParaRPr lang="it-IT" sz="1800" dirty="0" smtClean="0"/>
        </a:p>
        <a:p>
          <a:pPr algn="l"/>
          <a:r>
            <a:rPr lang="it-IT" sz="1800" dirty="0" smtClean="0"/>
            <a:t>-VIDEOLEZIONI IN DIFFERITA CON SOFTWARE VARI</a:t>
          </a:r>
        </a:p>
        <a:p>
          <a:pPr algn="l"/>
          <a:r>
            <a:rPr lang="it-IT" sz="1800" dirty="0" smtClean="0"/>
            <a:t>-VIDEOLEZIONI LIVE SU PIATTAFORME JITSI-MEET-SKIPE-ZOOM</a:t>
          </a:r>
          <a:endParaRPr lang="it-IT" sz="1800" dirty="0"/>
        </a:p>
      </dgm:t>
    </dgm:pt>
    <dgm:pt modelId="{958E8CDE-8318-4238-A861-B3AEE6EAC24D}" type="parTrans" cxnId="{053F4DEB-5210-4C6E-B22D-65560356AECE}">
      <dgm:prSet/>
      <dgm:spPr/>
      <dgm:t>
        <a:bodyPr/>
        <a:lstStyle/>
        <a:p>
          <a:endParaRPr lang="it-IT"/>
        </a:p>
      </dgm:t>
    </dgm:pt>
    <dgm:pt modelId="{2D75DE98-A41C-43F4-8F31-4D73E37ABB52}" type="sibTrans" cxnId="{053F4DEB-5210-4C6E-B22D-65560356AECE}">
      <dgm:prSet/>
      <dgm:spPr/>
      <dgm:t>
        <a:bodyPr/>
        <a:lstStyle/>
        <a:p>
          <a:endParaRPr lang="it-IT"/>
        </a:p>
      </dgm:t>
    </dgm:pt>
    <dgm:pt modelId="{8662E906-6166-4776-83D7-C038DDA13770}" type="pres">
      <dgm:prSet presAssocID="{53A8CC70-40EE-4374-8712-01C12F61662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C718C2F0-C332-4E3B-AD6F-334A9CDC50A8}" type="pres">
      <dgm:prSet presAssocID="{745B1421-54F1-4549-B4D3-B9CEE509B29E}" presName="vertOne" presStyleCnt="0"/>
      <dgm:spPr/>
    </dgm:pt>
    <dgm:pt modelId="{A80C156F-22FD-40FB-986F-E004CCB9AFE5}" type="pres">
      <dgm:prSet presAssocID="{745B1421-54F1-4549-B4D3-B9CEE509B29E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34FE429-EA52-4D9F-87C2-4E66BA2DF758}" type="pres">
      <dgm:prSet presAssocID="{745B1421-54F1-4549-B4D3-B9CEE509B29E}" presName="horzOne" presStyleCnt="0"/>
      <dgm:spPr/>
    </dgm:pt>
    <dgm:pt modelId="{800AF316-B7BD-4754-99CD-67B5A7880831}" type="pres">
      <dgm:prSet presAssocID="{E436BECB-9C2B-4C45-ACCB-A7C79ACB5086}" presName="sibSpaceOne" presStyleCnt="0"/>
      <dgm:spPr/>
    </dgm:pt>
    <dgm:pt modelId="{B436730E-9F56-4F52-8BA6-483BA6779AAC}" type="pres">
      <dgm:prSet presAssocID="{F34A5674-70C0-40D0-8905-D8D261B2E109}" presName="vertOne" presStyleCnt="0"/>
      <dgm:spPr/>
    </dgm:pt>
    <dgm:pt modelId="{A48A077C-9482-4121-A647-335482ABCA73}" type="pres">
      <dgm:prSet presAssocID="{F34A5674-70C0-40D0-8905-D8D261B2E109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042BB8-D39E-469B-B45B-5F5D08A8224C}" type="pres">
      <dgm:prSet presAssocID="{F34A5674-70C0-40D0-8905-D8D261B2E109}" presName="horzOne" presStyleCnt="0"/>
      <dgm:spPr/>
    </dgm:pt>
    <dgm:pt modelId="{FD1B1E35-63D3-466C-B02F-72388A5B8181}" type="pres">
      <dgm:prSet presAssocID="{C7715A6A-5E5A-4A9C-8C12-362B98FDA706}" presName="sibSpaceOne" presStyleCnt="0"/>
      <dgm:spPr/>
    </dgm:pt>
    <dgm:pt modelId="{775F161C-7729-4484-A30A-48503D004D7E}" type="pres">
      <dgm:prSet presAssocID="{3999D466-B1DA-477F-9324-1E11D923A413}" presName="vertOne" presStyleCnt="0"/>
      <dgm:spPr/>
    </dgm:pt>
    <dgm:pt modelId="{EF125BAB-1E43-4D5A-99EC-0EEA283E97E9}" type="pres">
      <dgm:prSet presAssocID="{3999D466-B1DA-477F-9324-1E11D923A41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F9667F1-EF7E-4235-8A70-F506786C3C57}" type="pres">
      <dgm:prSet presAssocID="{3999D466-B1DA-477F-9324-1E11D923A413}" presName="horzOne" presStyleCnt="0"/>
      <dgm:spPr/>
    </dgm:pt>
  </dgm:ptLst>
  <dgm:cxnLst>
    <dgm:cxn modelId="{C47B8F67-54FD-4DED-84FF-27176FB7D793}" type="presOf" srcId="{745B1421-54F1-4549-B4D3-B9CEE509B29E}" destId="{A80C156F-22FD-40FB-986F-E004CCB9AFE5}" srcOrd="0" destOrd="0" presId="urn:microsoft.com/office/officeart/2005/8/layout/hierarchy4"/>
    <dgm:cxn modelId="{1A8FE993-7758-4E02-9BB5-A44756963BFB}" srcId="{53A8CC70-40EE-4374-8712-01C12F61662D}" destId="{745B1421-54F1-4549-B4D3-B9CEE509B29E}" srcOrd="0" destOrd="0" parTransId="{F096527C-098A-42BF-A674-FE7B409FF2F7}" sibTransId="{E436BECB-9C2B-4C45-ACCB-A7C79ACB5086}"/>
    <dgm:cxn modelId="{5F8D4C62-59DC-4694-B80D-C642F965D3DF}" srcId="{53A8CC70-40EE-4374-8712-01C12F61662D}" destId="{F34A5674-70C0-40D0-8905-D8D261B2E109}" srcOrd="1" destOrd="0" parTransId="{B4900E40-8B80-4673-9555-A34376741CF8}" sibTransId="{C7715A6A-5E5A-4A9C-8C12-362B98FDA706}"/>
    <dgm:cxn modelId="{99A860FC-AC8C-4240-91EF-2825BD23ADFE}" type="presOf" srcId="{53A8CC70-40EE-4374-8712-01C12F61662D}" destId="{8662E906-6166-4776-83D7-C038DDA13770}" srcOrd="0" destOrd="0" presId="urn:microsoft.com/office/officeart/2005/8/layout/hierarchy4"/>
    <dgm:cxn modelId="{053F4DEB-5210-4C6E-B22D-65560356AECE}" srcId="{53A8CC70-40EE-4374-8712-01C12F61662D}" destId="{3999D466-B1DA-477F-9324-1E11D923A413}" srcOrd="2" destOrd="0" parTransId="{958E8CDE-8318-4238-A861-B3AEE6EAC24D}" sibTransId="{2D75DE98-A41C-43F4-8F31-4D73E37ABB52}"/>
    <dgm:cxn modelId="{B97C941A-6BB8-481B-971B-5581AC85DA5A}" type="presOf" srcId="{3999D466-B1DA-477F-9324-1E11D923A413}" destId="{EF125BAB-1E43-4D5A-99EC-0EEA283E97E9}" srcOrd="0" destOrd="0" presId="urn:microsoft.com/office/officeart/2005/8/layout/hierarchy4"/>
    <dgm:cxn modelId="{A4147FA0-076D-4DAD-BA99-00CC1427F71B}" type="presOf" srcId="{F34A5674-70C0-40D0-8905-D8D261B2E109}" destId="{A48A077C-9482-4121-A647-335482ABCA73}" srcOrd="0" destOrd="0" presId="urn:microsoft.com/office/officeart/2005/8/layout/hierarchy4"/>
    <dgm:cxn modelId="{B2D563C4-E7C8-4867-842F-1EFD832B49E2}" type="presParOf" srcId="{8662E906-6166-4776-83D7-C038DDA13770}" destId="{C718C2F0-C332-4E3B-AD6F-334A9CDC50A8}" srcOrd="0" destOrd="0" presId="urn:microsoft.com/office/officeart/2005/8/layout/hierarchy4"/>
    <dgm:cxn modelId="{C919A04A-A655-4147-9D11-1D59BEA0419D}" type="presParOf" srcId="{C718C2F0-C332-4E3B-AD6F-334A9CDC50A8}" destId="{A80C156F-22FD-40FB-986F-E004CCB9AFE5}" srcOrd="0" destOrd="0" presId="urn:microsoft.com/office/officeart/2005/8/layout/hierarchy4"/>
    <dgm:cxn modelId="{B53D6D98-A610-4FA0-89AF-9317FA1D87B7}" type="presParOf" srcId="{C718C2F0-C332-4E3B-AD6F-334A9CDC50A8}" destId="{934FE429-EA52-4D9F-87C2-4E66BA2DF758}" srcOrd="1" destOrd="0" presId="urn:microsoft.com/office/officeart/2005/8/layout/hierarchy4"/>
    <dgm:cxn modelId="{BDA537A7-04B2-41A5-BCAA-88584AF76486}" type="presParOf" srcId="{8662E906-6166-4776-83D7-C038DDA13770}" destId="{800AF316-B7BD-4754-99CD-67B5A7880831}" srcOrd="1" destOrd="0" presId="urn:microsoft.com/office/officeart/2005/8/layout/hierarchy4"/>
    <dgm:cxn modelId="{743FD04C-B030-4764-9BE5-7747E231BB32}" type="presParOf" srcId="{8662E906-6166-4776-83D7-C038DDA13770}" destId="{B436730E-9F56-4F52-8BA6-483BA6779AAC}" srcOrd="2" destOrd="0" presId="urn:microsoft.com/office/officeart/2005/8/layout/hierarchy4"/>
    <dgm:cxn modelId="{048CF9BB-EDC8-42D6-8ED1-4B5DC424D1F0}" type="presParOf" srcId="{B436730E-9F56-4F52-8BA6-483BA6779AAC}" destId="{A48A077C-9482-4121-A647-335482ABCA73}" srcOrd="0" destOrd="0" presId="urn:microsoft.com/office/officeart/2005/8/layout/hierarchy4"/>
    <dgm:cxn modelId="{BAE100C9-2E6C-47FC-909C-8E994AF47169}" type="presParOf" srcId="{B436730E-9F56-4F52-8BA6-483BA6779AAC}" destId="{E3042BB8-D39E-469B-B45B-5F5D08A8224C}" srcOrd="1" destOrd="0" presId="urn:microsoft.com/office/officeart/2005/8/layout/hierarchy4"/>
    <dgm:cxn modelId="{3B65502F-DBE8-4BF7-8FB3-185484CA94BE}" type="presParOf" srcId="{8662E906-6166-4776-83D7-C038DDA13770}" destId="{FD1B1E35-63D3-466C-B02F-72388A5B8181}" srcOrd="3" destOrd="0" presId="urn:microsoft.com/office/officeart/2005/8/layout/hierarchy4"/>
    <dgm:cxn modelId="{55DD5656-5EB9-4992-84DD-1057C7848A12}" type="presParOf" srcId="{8662E906-6166-4776-83D7-C038DDA13770}" destId="{775F161C-7729-4484-A30A-48503D004D7E}" srcOrd="4" destOrd="0" presId="urn:microsoft.com/office/officeart/2005/8/layout/hierarchy4"/>
    <dgm:cxn modelId="{CA7E7012-03E1-495E-9A78-CDD637E2AFC7}" type="presParOf" srcId="{775F161C-7729-4484-A30A-48503D004D7E}" destId="{EF125BAB-1E43-4D5A-99EC-0EEA283E97E9}" srcOrd="0" destOrd="0" presId="urn:microsoft.com/office/officeart/2005/8/layout/hierarchy4"/>
    <dgm:cxn modelId="{1551C49B-3217-43AE-8F58-AA271BC64AF2}" type="presParOf" srcId="{775F161C-7729-4484-A30A-48503D004D7E}" destId="{7F9667F1-EF7E-4235-8A70-F506786C3C5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1AA2-8589-41BF-B971-8752484CCF1B}">
      <dsp:nvSpPr>
        <dsp:cNvPr id="0" name=""/>
        <dsp:cNvSpPr/>
      </dsp:nvSpPr>
      <dsp:spPr>
        <a:xfrm>
          <a:off x="787062" y="1852361"/>
          <a:ext cx="3857323" cy="2854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MANTENERE IL </a:t>
          </a:r>
          <a:r>
            <a:rPr lang="it-IT" sz="2000" b="1" kern="1200" dirty="0" smtClean="0"/>
            <a:t>CONTATTO</a:t>
          </a:r>
          <a:r>
            <a:rPr lang="it-IT" sz="1900" b="1" kern="1200" dirty="0" smtClean="0"/>
            <a:t> CON L’ALUNNO E FAMIGLIE PER SOSTENERE LA SOCIALITA’ E IL SENSO DI APPARTENENZA</a:t>
          </a:r>
          <a:endParaRPr lang="it-IT" sz="1900" b="1" kern="1200" dirty="0"/>
        </a:p>
      </dsp:txBody>
      <dsp:txXfrm>
        <a:off x="1404234" y="1852361"/>
        <a:ext cx="3240152" cy="2854985"/>
      </dsp:txXfrm>
    </dsp:sp>
    <dsp:sp modelId="{DCBBC260-841C-4EFA-8CD8-4B59D01DDDC6}">
      <dsp:nvSpPr>
        <dsp:cNvPr id="0" name=""/>
        <dsp:cNvSpPr/>
      </dsp:nvSpPr>
      <dsp:spPr>
        <a:xfrm>
          <a:off x="290120" y="704918"/>
          <a:ext cx="1532334" cy="15323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 OBIETTIVO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RELAZIONALE</a:t>
          </a:r>
          <a:endParaRPr lang="it-IT" sz="1500" kern="1200" dirty="0"/>
        </a:p>
      </dsp:txBody>
      <dsp:txXfrm>
        <a:off x="514525" y="929323"/>
        <a:ext cx="1083524" cy="1083524"/>
      </dsp:txXfrm>
    </dsp:sp>
    <dsp:sp modelId="{31FAC9AC-7670-4CD6-963A-EC20040025B3}">
      <dsp:nvSpPr>
        <dsp:cNvPr id="0" name=""/>
        <dsp:cNvSpPr/>
      </dsp:nvSpPr>
      <dsp:spPr>
        <a:xfrm>
          <a:off x="6176720" y="1852361"/>
          <a:ext cx="2298501" cy="153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CONTINUARE IL PERCORSO DI APPRENDIMENTO</a:t>
          </a:r>
          <a:endParaRPr lang="it-IT" sz="1900" b="1" kern="1200" dirty="0"/>
        </a:p>
      </dsp:txBody>
      <dsp:txXfrm>
        <a:off x="6544480" y="1852361"/>
        <a:ext cx="1930741" cy="1533100"/>
      </dsp:txXfrm>
    </dsp:sp>
    <dsp:sp modelId="{5B4FA93E-E79D-4785-87CB-D0D224D61969}">
      <dsp:nvSpPr>
        <dsp:cNvPr id="0" name=""/>
        <dsp:cNvSpPr/>
      </dsp:nvSpPr>
      <dsp:spPr>
        <a:xfrm>
          <a:off x="5133697" y="747716"/>
          <a:ext cx="1532334" cy="15323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OBIETTIVO COGNITIVO</a:t>
          </a:r>
          <a:endParaRPr lang="it-IT" sz="1500" kern="1200" dirty="0"/>
        </a:p>
      </dsp:txBody>
      <dsp:txXfrm>
        <a:off x="5358102" y="972121"/>
        <a:ext cx="1083524" cy="1083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C156F-22FD-40FB-986F-E004CCB9AFE5}">
      <dsp:nvSpPr>
        <dsp:cNvPr id="0" name=""/>
        <dsp:cNvSpPr/>
      </dsp:nvSpPr>
      <dsp:spPr>
        <a:xfrm>
          <a:off x="7784" y="0"/>
          <a:ext cx="3147491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SCUOLA  INFANZIA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Attività asincrone e sincrone concordate con le famiglie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600" kern="1200" dirty="0"/>
        </a:p>
      </dsp:txBody>
      <dsp:txXfrm>
        <a:off x="99971" y="92187"/>
        <a:ext cx="2963117" cy="4166964"/>
      </dsp:txXfrm>
    </dsp:sp>
    <dsp:sp modelId="{A48A077C-9482-4121-A647-335482ABCA73}">
      <dsp:nvSpPr>
        <dsp:cNvPr id="0" name=""/>
        <dsp:cNvSpPr/>
      </dsp:nvSpPr>
      <dsp:spPr>
        <a:xfrm>
          <a:off x="3684054" y="0"/>
          <a:ext cx="3147491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SCUOLA PRIMARIA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-</a:t>
          </a:r>
          <a:r>
            <a:rPr lang="it-IT" sz="1800" kern="1200" dirty="0" smtClean="0"/>
            <a:t> REGISTRO ELETTRONICO ARGO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-EDMODO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-VIDEOLEZIONI IN DIFFERITA CON SOFWARE VARI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-VIDEOLEZION LIVE SU PIATTAFORMA:JITSI-MEET-SKIPE E ZOOM</a:t>
          </a:r>
          <a:endParaRPr lang="it-IT" sz="1800" kern="1200" dirty="0"/>
        </a:p>
      </dsp:txBody>
      <dsp:txXfrm>
        <a:off x="3776241" y="92187"/>
        <a:ext cx="2963117" cy="4166964"/>
      </dsp:txXfrm>
    </dsp:sp>
    <dsp:sp modelId="{EF125BAB-1E43-4D5A-99EC-0EEA283E97E9}">
      <dsp:nvSpPr>
        <dsp:cNvPr id="0" name=""/>
        <dsp:cNvSpPr/>
      </dsp:nvSpPr>
      <dsp:spPr>
        <a:xfrm>
          <a:off x="7360324" y="0"/>
          <a:ext cx="3147491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SCUOLA  SECONDARIA I GRADO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-</a:t>
          </a:r>
          <a:r>
            <a:rPr lang="it-IT" sz="1800" kern="1200" dirty="0" smtClean="0"/>
            <a:t>REGISTRO ELETTRONICO ARGO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smtClean="0"/>
            <a:t>-EDMODO</a:t>
          </a:r>
          <a:endParaRPr lang="it-IT" sz="18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-VIDEOLEZIONI IN DIFFERITA CON SOFTWARE VARI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-VIDEOLEZIONI LIVE SU PIATTAFORME JITSI-MEET-SKIPE-ZOOM</a:t>
          </a:r>
          <a:endParaRPr lang="it-IT" sz="1800" kern="1200" dirty="0"/>
        </a:p>
      </dsp:txBody>
      <dsp:txXfrm>
        <a:off x="7452511" y="92187"/>
        <a:ext cx="2963117" cy="4166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3E365-D76E-495A-A975-2C32E921AB32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F378-B81A-48B3-ADCE-77629283D1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1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6F378-B81A-48B3-ADCE-77629283D13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79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A444D1D-53CB-43D2-B0C0-E20CD7364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CE19512-7D36-4E8B-849B-AD6F1B283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79F5AE2-C5D7-4196-8072-8E4D19D1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0F5AD07-7B97-4486-906D-27F683AC5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7796CA2-6737-4CF5-88B3-86E0951A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06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47FB341-316B-41CD-92B8-531EBC92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676F14B-0C0D-4FE9-8626-C459DE8E0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5A974E6-DF8B-44CE-A11B-12EDC825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7C1324B-DAE4-4711-AF7A-73F1B55DC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00E324F-0A0C-436F-A456-BEC10711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08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40376A2A-12FA-4C98-8F33-A01D3448F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661DF4CF-31D8-4C43-8C5C-C259C7490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15ABD69-C3C1-4BFF-A739-A62405477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ADA7D5F-CF69-4604-93C8-EFD791D51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B88E396-73E2-448A-87DE-C47217C2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3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32A0B0D-6215-4437-8A3D-850BDC18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B516ED4-A20B-4C3F-949D-002D6D286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C27EC18-AE82-44C6-8E7D-27FBB22B5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71CF70E-9A82-47EC-8573-A5737CB1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0E11E2F-98C7-4382-B28A-372B3193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2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A52F9D1-8244-48CD-958A-9BC65CED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080ABBF-ED44-4BFB-AF50-8F5105DEE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E85991E-E627-4EE2-96A0-93684412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22AE9DB-8365-4733-BA3B-72D9F2972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4C354B7-1FF9-4701-9141-3A048CA4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13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7569864-65C9-4205-9E41-FCC86B4A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55C945F-1BF6-485F-9B5B-335A698BB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30BF00B7-573B-471E-99C4-2D8EBE29C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5B322A8A-EB63-4097-8D97-E3722D0C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69E60ABC-6B82-4D0D-B67F-83EB050E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9F4EA3FC-31BA-4DCE-83B9-D6513452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8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665EC1A-17D6-4763-8930-9B695E25D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BE92489B-147C-42C4-9D5F-3D5C740BA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ECB8EF76-AF4B-4947-9EF6-4B611405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B9D5CA17-7A37-4C0D-9984-E0377142C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91D2C02D-F8EA-43D2-A3D1-31433FFBE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E5BB85A2-910C-4F9A-B2B2-64FFF180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63648E45-854D-47BE-92B5-9CC12747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411FFFD9-25CC-40B3-8013-E16E82F1D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09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AD19B4B-6AE0-40E7-84B0-7902E6167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52DD2C17-1F57-493B-9749-E24D29A4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10B9B63C-3FAB-4E88-B1E0-C8065E2D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32E4A854-E5D4-4E19-B4A8-F909936CF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4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5E5E4103-DC31-4859-8161-B0C2EAE8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ECAE5B2E-26ED-4BCA-960E-88D81929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E7B760BA-F014-4F8F-B57F-16732B77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76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5C2D157-680B-4819-A033-A2735946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BCBFA56-B828-4551-9D02-F0AE8E0DA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0EE8DB8B-AE82-44B6-8B88-CC6F20DFA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A08C81FD-6C65-4819-8BA8-AFB652127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B46A81C-CA8D-422F-A81D-BBDA4C1E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35723F6-A33E-4EF6-887A-D1C11FF4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61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A1AFD6B-884D-4C8D-9E6E-BFB1A5B0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27D2993D-C219-47BC-8C07-E9B11C8E6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C247393A-7774-4F10-9405-4ED78D3E7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B5D8261-6520-411E-A121-5C5A26FB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6EE8A511-3933-46CE-ABC0-410B2620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250A9D44-E518-4A20-B7F7-CA1AAB9F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30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093BA650-5731-4715-87F8-9F50F1EC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B00DE3A8-15DC-41BD-807A-33EE5748F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760F305-332A-4AE8-9737-A84FBBBAB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F141-2936-477B-9B20-1F36E41882A5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8600096-2CFD-4D59-AAD7-BFA4F9591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26611B75-6364-44D5-856A-44B2BC6EB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B3A1B-2ED8-42E3-B449-2D2AB53B5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96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="" xmlns:a16="http://schemas.microsoft.com/office/drawing/2014/main" id="{E5EAE061-4AFE-4B3A-8FA1-FC5953E7E8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BD0398FB-7D27-4C59-A68B-663AE7A37C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13">
            <a:extLst>
              <a:ext uri="{FF2B5EF4-FFF2-40B4-BE49-F238E27FC236}">
                <a16:creationId xmlns="" xmlns:a16="http://schemas.microsoft.com/office/drawing/2014/main" id="{9C682A1A-5B2D-4111-BBD6-620165633E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A1C3D7-2918-4D57-87AC-62594D4E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3520" y="2949739"/>
            <a:ext cx="6589707" cy="325787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800" dirty="0" smtClean="0"/>
              <a:t>           I. C. “G. PALATUCCI”</a:t>
            </a:r>
            <a:br>
              <a:rPr lang="en-US" sz="3800" dirty="0" smtClean="0"/>
            </a:br>
            <a:r>
              <a:rPr lang="en-US" sz="3800" dirty="0" smtClean="0"/>
              <a:t>          INTEGRAZIONE  PTOF </a:t>
            </a:r>
            <a:br>
              <a:rPr lang="en-US" sz="3800" dirty="0" smtClean="0"/>
            </a:br>
            <a:r>
              <a:rPr lang="en-US" sz="3800" dirty="0" smtClean="0"/>
              <a:t>         </a:t>
            </a:r>
            <a:r>
              <a:rPr lang="en-US" sz="3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DIDATTICA  A DISTANZA </a:t>
            </a:r>
            <a:br>
              <a:rPr lang="en-US" sz="3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</a:t>
            </a:r>
            <a:r>
              <a:rPr lang="en-US" sz="3800" dirty="0" smtClean="0"/>
              <a:t>A.SC.2019-2020</a:t>
            </a:r>
            <a:br>
              <a:rPr lang="en-US" sz="3800" dirty="0" smtClean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2000" dirty="0"/>
              <a:t>Il DIRIGENTE SCOLASTICO                                  </a:t>
            </a:r>
            <a:r>
              <a:rPr lang="en-US" sz="2000" dirty="0" smtClean="0"/>
              <a:t>             </a:t>
            </a:r>
            <a:r>
              <a:rPr lang="en-US" sz="2000" dirty="0"/>
              <a:t>F.S   </a:t>
            </a:r>
            <a:r>
              <a:rPr lang="en-US" sz="2000" dirty="0" smtClean="0"/>
              <a:t>P.T.O.F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Prof </a:t>
            </a:r>
            <a:r>
              <a:rPr lang="en-US" sz="2000" dirty="0"/>
              <a:t>MANDIA </a:t>
            </a:r>
            <a:r>
              <a:rPr lang="en-US" sz="2000" dirty="0" err="1" smtClean="0"/>
              <a:t>Pietro</a:t>
            </a:r>
            <a:r>
              <a:rPr lang="en-US" sz="2000" dirty="0" smtClean="0"/>
              <a:t>                                                 </a:t>
            </a:r>
            <a:r>
              <a:rPr lang="en-US" sz="2000" dirty="0"/>
              <a:t>Ins </a:t>
            </a:r>
            <a:r>
              <a:rPr lang="en-US" sz="2000" dirty="0" smtClean="0"/>
              <a:t> </a:t>
            </a:r>
            <a:r>
              <a:rPr lang="en-US" sz="2000" dirty="0"/>
              <a:t>Di </a:t>
            </a:r>
            <a:r>
              <a:rPr lang="en-US" sz="2000" dirty="0" smtClean="0"/>
              <a:t>Giorgio Maria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kern="12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266A0658-1CC4-4B0D-AAB7-A702286AFB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="" xmlns:a16="http://schemas.microsoft.com/office/drawing/2014/main" id="{EA804283-B929-4503-802F-4585376E2B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38">
            <a:extLst>
              <a:ext uri="{FF2B5EF4-FFF2-40B4-BE49-F238E27FC236}">
                <a16:creationId xmlns="" xmlns:a16="http://schemas.microsoft.com/office/drawing/2014/main" id="{D6EE29F2-D77F-4BD0-A20B-334D316A1C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="" xmlns:a16="http://schemas.microsoft.com/office/drawing/2014/main" id="{A04F1504-431A-4D86-9091-AE7E4B3337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="" xmlns:a16="http://schemas.microsoft.com/office/drawing/2014/main" id="{0DEE8134-8942-423C-9EAA-0110FCA113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Arc 44">
            <a:extLst>
              <a:ext uri="{FF2B5EF4-FFF2-40B4-BE49-F238E27FC236}">
                <a16:creationId xmlns="" xmlns:a16="http://schemas.microsoft.com/office/drawing/2014/main" id="{C36A08F5-3B56-47C5-A371-9187BE56E1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it-IT" sz="3100" b="1" dirty="0" smtClean="0"/>
              <a:t>Valutazione  </a:t>
            </a:r>
            <a:r>
              <a:rPr lang="it-IT" sz="3100" b="1" dirty="0"/>
              <a:t>Esame di Stato al termine del primo ciclo di </a:t>
            </a:r>
            <a:r>
              <a:rPr lang="it-IT" sz="3200" b="1" dirty="0" smtClean="0"/>
              <a:t>istruzione(</a:t>
            </a:r>
            <a:r>
              <a:rPr lang="it-IT" sz="3200" dirty="0" smtClean="0"/>
              <a:t>O</a:t>
            </a:r>
            <a:r>
              <a:rPr lang="it-IT" sz="3200" dirty="0"/>
              <a:t>. M. n. 9 del 16 maggio </a:t>
            </a:r>
            <a:r>
              <a:rPr lang="it-IT" sz="3200" dirty="0" smtClean="0"/>
              <a:t>2020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 Gli </a:t>
            </a:r>
            <a:r>
              <a:rPr lang="it-IT" dirty="0"/>
              <a:t>Organi collegiali hanno stabilito che concorrono alla formazione del voto finale: </a:t>
            </a:r>
          </a:p>
          <a:p>
            <a:r>
              <a:rPr lang="it-IT" dirty="0"/>
              <a:t>per il 50 %:  </a:t>
            </a:r>
            <a:r>
              <a:rPr lang="it-IT" dirty="0" smtClean="0"/>
              <a:t>la </a:t>
            </a:r>
            <a:r>
              <a:rPr lang="it-IT" dirty="0"/>
              <a:t>valutazione del percorso triennale. </a:t>
            </a:r>
          </a:p>
          <a:p>
            <a:r>
              <a:rPr lang="it-IT" dirty="0"/>
              <a:t>per il 20 %:  </a:t>
            </a:r>
            <a:r>
              <a:rPr lang="it-IT" dirty="0" smtClean="0"/>
              <a:t>la </a:t>
            </a:r>
            <a:r>
              <a:rPr lang="it-IT" dirty="0"/>
              <a:t>media dei voti del I° quadrimestre del terzo anno </a:t>
            </a:r>
          </a:p>
          <a:p>
            <a:r>
              <a:rPr lang="it-IT" dirty="0"/>
              <a:t>per il 10 %:  </a:t>
            </a:r>
            <a:r>
              <a:rPr lang="it-IT" dirty="0" smtClean="0"/>
              <a:t>la </a:t>
            </a:r>
            <a:r>
              <a:rPr lang="it-IT" dirty="0"/>
              <a:t>valutazione della didattica a distanza </a:t>
            </a:r>
          </a:p>
          <a:p>
            <a:r>
              <a:rPr lang="it-IT" dirty="0"/>
              <a:t>per il 20 %:  </a:t>
            </a:r>
            <a:r>
              <a:rPr lang="it-IT" dirty="0" smtClean="0"/>
              <a:t>l’elaborato </a:t>
            </a:r>
            <a:r>
              <a:rPr lang="it-IT" dirty="0"/>
              <a:t>e la discussione finale. </a:t>
            </a:r>
          </a:p>
          <a:p>
            <a:pPr marL="0" indent="0">
              <a:buNone/>
            </a:pPr>
            <a:r>
              <a:rPr lang="it-IT" dirty="0" smtClean="0"/>
              <a:t> Il calcolo di quest’ultimo viene fatto in base agli indicatori presenti nelle due diapositive che seguono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7783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it-IT" dirty="0"/>
              <a:t>GRIGLIA VALUTAZIONE DELL’ELABORATO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422177"/>
              </p:ext>
            </p:extLst>
          </p:nvPr>
        </p:nvGraphicFramePr>
        <p:xfrm>
          <a:off x="1043189" y="1996224"/>
          <a:ext cx="9852338" cy="3757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310"/>
                <a:gridCol w="1219239"/>
                <a:gridCol w="947874"/>
                <a:gridCol w="2164247"/>
                <a:gridCol w="1219239"/>
                <a:gridCol w="2031429"/>
              </a:tblGrid>
              <a:tr h="852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PER NIENTE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POCO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ABBASTANZA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MOLTO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PIENAMENTE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52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ORIGINALITA’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DEI CONTENUTI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7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COERENZA CON L’ARGOMENTO TRATTATO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2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CHIAREZZA ESPOSITIVA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4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  <a:blipFill>
            <a:blip r:embed="rId2"/>
            <a:tile tx="0" ty="0" sx="100000" sy="100000" flip="none" algn="tl"/>
          </a:blip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algn="ctr"/>
            <a:r>
              <a:rPr lang="it-IT" b="1" dirty="0"/>
              <a:t>GRIGLIA DI PRESENTAZIONE ORALE DELL’ELABORATO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089839"/>
              </p:ext>
            </p:extLst>
          </p:nvPr>
        </p:nvGraphicFramePr>
        <p:xfrm>
          <a:off x="1146218" y="2009102"/>
          <a:ext cx="8641725" cy="3258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3586"/>
                <a:gridCol w="995587"/>
                <a:gridCol w="783218"/>
                <a:gridCol w="1695555"/>
                <a:gridCol w="982844"/>
                <a:gridCol w="1890935"/>
              </a:tblGrid>
              <a:tr h="814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PER NIENTE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POCO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ABBASTANZA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MOLTO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4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PIENAMENTE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4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CAPACITA’ DI ARGOMENTAZIONE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4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RISOLUZIONE DI 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PROBLEMI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4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PENSIERO CRITICO E RIFLESSIVO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283595" y="5483571"/>
            <a:ext cx="85816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it-IT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</a:rPr>
              <a:t>N.B. La somma dei descrittori delle due griglie conduce a un voto su base /30, è necessario, pertanto, tradurre il voto in decimi. 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464042"/>
              </p:ext>
            </p:extLst>
          </p:nvPr>
        </p:nvGraphicFramePr>
        <p:xfrm>
          <a:off x="850005" y="2055861"/>
          <a:ext cx="10406128" cy="3427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1874"/>
                <a:gridCol w="1198858"/>
                <a:gridCol w="943130"/>
                <a:gridCol w="2041741"/>
                <a:gridCol w="1183513"/>
                <a:gridCol w="2277012"/>
              </a:tblGrid>
              <a:tr h="847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PER NIENTE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POCO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ABBASTANZA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MOLTO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PIENAMENTE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47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CAPACITA’ DI ARGOMENTAZIONE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RISOLUZIONE DI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PROBLEMI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7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PENSIERO CRITICO E RIFLESSIVO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464042"/>
              </p:ext>
            </p:extLst>
          </p:nvPr>
        </p:nvGraphicFramePr>
        <p:xfrm>
          <a:off x="838200" y="2055861"/>
          <a:ext cx="10406128" cy="3427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1874"/>
                <a:gridCol w="1198858"/>
                <a:gridCol w="943130"/>
                <a:gridCol w="2041741"/>
                <a:gridCol w="1183513"/>
                <a:gridCol w="2277012"/>
              </a:tblGrid>
              <a:tr h="847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PER NIENTE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POCO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ABBASTANZA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MOLTO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PIENAMENTE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47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CAPACITA’ DI ARGOMENTAZIONE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RISOLUZIONE DI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PROBLEMI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7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PENSIERO CRITICO E RIFLESSIVO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765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b="1" dirty="0"/>
              <a:t>GRIGLIA </a:t>
            </a:r>
            <a:r>
              <a:rPr lang="it-IT" b="1" dirty="0" smtClean="0"/>
              <a:t>VALUTAZIONE DELL’ELABORATO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 </a:t>
            </a:r>
            <a:r>
              <a:rPr lang="it-IT" dirty="0"/>
              <a:t>gli alunni disabili gravi.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764739"/>
              </p:ext>
            </p:extLst>
          </p:nvPr>
        </p:nvGraphicFramePr>
        <p:xfrm>
          <a:off x="838202" y="2189407"/>
          <a:ext cx="10276267" cy="4340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4395"/>
                <a:gridCol w="1300766"/>
                <a:gridCol w="1094705"/>
                <a:gridCol w="1880315"/>
                <a:gridCol w="1378040"/>
                <a:gridCol w="2228046"/>
              </a:tblGrid>
              <a:tr h="808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PER NIENTE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POCO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ABBASTANZA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MOLTO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PIENAMENTE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08398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SVILUPPO ADEGUATO DEI   CONTENUTI</a:t>
                      </a:r>
                    </a:p>
                    <a:p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7862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</a:rPr>
                        <a:t> 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COERENZA CON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L’ARGOMENTO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TRATTATO</a:t>
                      </a:r>
                      <a:endParaRPr lang="it-IT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8398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UTILIZZO DI UN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LINGUAGGIO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(verbale, figurativo,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gestuale o musicale)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SEMPLICE MA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CHIARO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463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dirty="0"/>
              <a:t>GRIGLIA DI PRESENTAZIONE ORALE DELL’ELABORATO per gli </a:t>
            </a:r>
            <a:r>
              <a:rPr lang="it-IT" dirty="0" smtClean="0"/>
              <a:t>alunni disabili gravi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886138"/>
              </p:ext>
            </p:extLst>
          </p:nvPr>
        </p:nvGraphicFramePr>
        <p:xfrm>
          <a:off x="90154" y="2150768"/>
          <a:ext cx="11758409" cy="4162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7294"/>
                <a:gridCol w="1249251"/>
                <a:gridCol w="1159098"/>
                <a:gridCol w="2021983"/>
                <a:gridCol w="1584102"/>
                <a:gridCol w="2266681"/>
              </a:tblGrid>
              <a:tr h="1014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PER NIENTE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POCO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ABBASTANZA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MOLTO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PIENAMENTE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14212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ESPONE IL CONTENUTO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ATTRAVERSO I CANALI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PRIVILEGIATI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(gestuale/mimico/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</a:rPr>
                        <a:t>verbale</a:t>
                      </a: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it-IT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732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ENTRA IN RELAZIONE CON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GLI  INTERLOCUTORI IN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MANIERA APPROPRIATA 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4212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ASSUME UN COMPORTAMENTO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ADEGUATO ALLA SITUAZIONE 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 AL CONTESTO</a:t>
                      </a:r>
                      <a:endParaRPr lang="it-IT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409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dirty="0"/>
              <a:t>DISPOSITIVI CORRELATI ALLA DAD: </a:t>
            </a:r>
            <a:br>
              <a:rPr lang="it-IT" dirty="0"/>
            </a:br>
            <a:r>
              <a:rPr lang="it-IT" dirty="0"/>
              <a:t>P.A.I e P.I.A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L’O.M</a:t>
            </a:r>
            <a:r>
              <a:rPr lang="it-IT" dirty="0"/>
              <a:t>. n.11 del 16 maggio 2020 prevede che le istituzioni scolastiche attivino, nel I ciclo di </a:t>
            </a:r>
            <a:r>
              <a:rPr lang="it-IT" dirty="0" smtClean="0"/>
              <a:t>istruzione, per </a:t>
            </a:r>
            <a:r>
              <a:rPr lang="it-IT" dirty="0"/>
              <a:t>tutte le classi della scuola primaria e secondaria di I grado tranne per quelle in uscita( quinta classe primaria e terza classe SC. SEC. I GR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 Piani di Apprendimento Individualizzati (P.A.I</a:t>
            </a:r>
            <a:r>
              <a:rPr lang="it-IT" dirty="0" smtClean="0"/>
              <a:t>.)</a:t>
            </a:r>
            <a:endParaRPr lang="it-IT" dirty="0"/>
          </a:p>
          <a:p>
            <a:r>
              <a:rPr lang="it-IT" dirty="0"/>
              <a:t> Piani di Integrazione degli Apprendimenti(P.I.A.)</a:t>
            </a:r>
          </a:p>
          <a:p>
            <a:pPr marL="0" indent="0">
              <a:buNone/>
            </a:pPr>
            <a:r>
              <a:rPr lang="it-IT" dirty="0" smtClean="0"/>
              <a:t>(si allegano i du</a:t>
            </a:r>
            <a:r>
              <a:rPr lang="it-IT" dirty="0"/>
              <a:t>e</a:t>
            </a:r>
            <a:r>
              <a:rPr lang="it-IT" dirty="0" smtClean="0"/>
              <a:t> FORMAT)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9116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13610"/>
            <a:ext cx="10515600" cy="115458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fontAlgn="base"/>
            <a:r>
              <a:rPr lang="it-IT" dirty="0" smtClean="0"/>
              <a:t>CHI- FA- COSA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313645"/>
            <a:ext cx="10649755" cy="4842456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639171"/>
              </p:ext>
            </p:extLst>
          </p:nvPr>
        </p:nvGraphicFramePr>
        <p:xfrm>
          <a:off x="978791" y="1313645"/>
          <a:ext cx="10375008" cy="539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752"/>
                <a:gridCol w="2593752"/>
                <a:gridCol w="2593752"/>
                <a:gridCol w="2593752"/>
              </a:tblGrid>
              <a:tr h="33693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DISPOSITIVO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COSA CONTIENE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DESTINATARI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CHI LO COMPILA</a:t>
                      </a:r>
                      <a:endParaRPr lang="it-IT" dirty="0"/>
                    </a:p>
                  </a:txBody>
                  <a:tcPr/>
                </a:tc>
              </a:tr>
              <a:tr h="200911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P.A.I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Obiettivi</a:t>
                      </a:r>
                      <a:r>
                        <a:rPr lang="it-IT" b="0" baseline="0" dirty="0" smtClean="0"/>
                        <a:t> di apprendimento non conseguiti dall’alunno e le specifiche strategie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 il raggiungimento degli stessi.</a:t>
                      </a:r>
                      <a:endParaRPr lang="it-IT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Alunni con voto inferiore al sei.</a:t>
                      </a:r>
                    </a:p>
                    <a:p>
                      <a:r>
                        <a:rPr lang="it-IT" dirty="0" smtClean="0"/>
                        <a:t>Va consegnato alla famiglia insieme al documento di valutazione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-Docenti contitolari della classe o Consiglio di classe in relazione alla propria</a:t>
                      </a:r>
                      <a:r>
                        <a:rPr lang="it-IT" baseline="0" dirty="0" smtClean="0"/>
                        <a:t> disciplina.</a:t>
                      </a:r>
                    </a:p>
                    <a:p>
                      <a:r>
                        <a:rPr lang="it-IT" baseline="0" dirty="0" smtClean="0"/>
                        <a:t>-Il coordinatore assembla tutto il documento.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05861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P.I.A</a:t>
                      </a:r>
                    </a:p>
                    <a:p>
                      <a:pPr algn="ctr"/>
                      <a:endParaRPr lang="it-IT" sz="32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nuclei fondamentali e gli obiettivi di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apprendimento non affrontati o che necessitano di approfondimento.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La</a:t>
                      </a:r>
                      <a:r>
                        <a:rPr lang="it-IT" b="1" baseline="0" dirty="0" smtClean="0"/>
                        <a:t> classe.</a:t>
                      </a:r>
                    </a:p>
                    <a:p>
                      <a:endParaRPr lang="it-IT" baseline="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-Docenti contitolari della classe o Consiglio di classe in relazione alla propria</a:t>
                      </a:r>
                      <a:r>
                        <a:rPr lang="it-IT" baseline="0" dirty="0" smtClean="0"/>
                        <a:t> disciplina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-Il coordinatore assembla tutto il documento entro la data degli scrutini</a:t>
                      </a:r>
                      <a:endParaRPr lang="it-IT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 ed invia in ufficio. 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3693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3693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116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b="1" dirty="0" smtClean="0"/>
              <a:t>CONCLUSIONI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Siamo tutti consapevoli della sfida che il Paese tutto sta affrontando e che richiede a ciascuno sacrifici e responsabilità nei comportamenti. La scuola è in prima linea perché ritiene che la cultura sia un fattore decisivo perché il nostro Paese sappia affrontare, superare e vincere la battaglia in corso. Nessuno deve essere in sosta, in panchina, a bordo campo. </a:t>
            </a:r>
            <a:r>
              <a:rPr lang="it-IT" sz="2400" dirty="0" smtClean="0"/>
              <a:t>(Nota 388 del 17 marzo 2020)</a:t>
            </a:r>
          </a:p>
          <a:p>
            <a:pPr marL="0" indent="0">
              <a:buNone/>
            </a:pPr>
            <a:r>
              <a:rPr lang="it-IT" sz="2400" dirty="0" smtClean="0"/>
              <a:t>“</a:t>
            </a:r>
            <a:r>
              <a:rPr lang="it-IT" sz="2400" dirty="0" err="1"/>
              <a:t>Ibi</a:t>
            </a:r>
            <a:r>
              <a:rPr lang="it-IT" sz="2400" dirty="0"/>
              <a:t> </a:t>
            </a:r>
            <a:r>
              <a:rPr lang="it-IT" sz="2400" dirty="0" err="1"/>
              <a:t>semper</a:t>
            </a:r>
            <a:r>
              <a:rPr lang="it-IT" sz="2400" dirty="0"/>
              <a:t> est victoria, </a:t>
            </a:r>
            <a:r>
              <a:rPr lang="it-IT" sz="2400" dirty="0" err="1"/>
              <a:t>ubi</a:t>
            </a:r>
            <a:r>
              <a:rPr lang="it-IT" sz="2400" dirty="0"/>
              <a:t> concordia est” (P. Siro</a:t>
            </a:r>
            <a:r>
              <a:rPr lang="it-IT" sz="2400" dirty="0" smtClean="0"/>
              <a:t>)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4800" dirty="0"/>
              <a:t/>
            </a:r>
            <a:br>
              <a:rPr lang="en-US" sz="4800" dirty="0"/>
            </a:b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72729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BE2E64-085E-40D5-9428-F901DDE4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PREMESSA</a:t>
            </a:r>
            <a:r>
              <a:rPr lang="it-IT" dirty="0"/>
              <a:t/>
            </a:r>
            <a:br>
              <a:rPr lang="it-IT" dirty="0"/>
            </a:b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asella di testo 15">
            <a:extLst>
              <a:ext uri="{FF2B5EF4-FFF2-40B4-BE49-F238E27FC236}">
                <a16:creationId xmlns="" xmlns:a16="http://schemas.microsoft.com/office/drawing/2014/main" id="{2209DFA0-A8EA-4458-9A8F-FB595E57DD9E}"/>
              </a:ext>
            </a:extLst>
          </p:cNvPr>
          <p:cNvSpPr txBox="1">
            <a:spLocks/>
          </p:cNvSpPr>
          <p:nvPr/>
        </p:nvSpPr>
        <p:spPr>
          <a:xfrm>
            <a:off x="4851058" y="785611"/>
            <a:ext cx="5722497" cy="415987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it-IT" dirty="0" smtClean="0"/>
          </a:p>
          <a:p>
            <a:r>
              <a:rPr lang="it-IT" dirty="0" smtClean="0"/>
              <a:t>Le </a:t>
            </a:r>
            <a:r>
              <a:rPr lang="it-IT" dirty="0"/>
              <a:t>attività di </a:t>
            </a:r>
            <a:r>
              <a:rPr lang="it-IT" b="1" dirty="0"/>
              <a:t>didattica a distanza</a:t>
            </a:r>
            <a:r>
              <a:rPr lang="it-IT" dirty="0"/>
              <a:t>, come ogni attività didattica, per essere tali, prevedono la costruzione</a:t>
            </a:r>
          </a:p>
          <a:p>
            <a:r>
              <a:rPr lang="it-IT" dirty="0"/>
              <a:t>ragionata e guidata del sapere attraverso un’interazione tra docenti e alunni. Qualsiasi sia il mezzo</a:t>
            </a:r>
          </a:p>
          <a:p>
            <a:r>
              <a:rPr lang="it-IT" dirty="0"/>
              <a:t>attraverso cui la didattica si esercita, non cambiano il fine e i principi. Nella consapevolezza che nulla può sostituire appieno ciò che avviene, in presenza, in una classe, si tratta pur sempre di dare vita a </a:t>
            </a:r>
            <a:r>
              <a:rPr lang="it-IT" dirty="0" err="1"/>
              <a:t>un“ambiente</a:t>
            </a:r>
            <a:r>
              <a:rPr lang="it-IT" dirty="0"/>
              <a:t> di apprendimento”, per quanto inconsueto nella percezione e nell’esperienza comuni, da creare, alimentare, abitare, rimodulare di volta in volta.(Nota 388 del 17 marzo 2020)</a:t>
            </a:r>
          </a:p>
        </p:txBody>
      </p:sp>
    </p:spTree>
    <p:extLst>
      <p:ext uri="{BB962C8B-B14F-4D97-AF65-F5344CB8AC3E}">
        <p14:creationId xmlns:p14="http://schemas.microsoft.com/office/powerpoint/2010/main" val="6882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2CD198C-7DD5-4AB0-8FA6-9EFC2828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FFFF"/>
                </a:solidFill>
              </a:rPr>
              <a:t>OBIETTIVI</a:t>
            </a:r>
            <a:r>
              <a:rPr lang="it-IT" b="1" dirty="0">
                <a:solidFill>
                  <a:srgbClr val="FFFFFF"/>
                </a:solidFill>
              </a:rPr>
              <a:t> </a:t>
            </a:r>
            <a:r>
              <a:rPr lang="it-IT" b="1" dirty="0" smtClean="0">
                <a:solidFill>
                  <a:srgbClr val="FFFFFF"/>
                </a:solidFill>
              </a:rPr>
              <a:t>DELLA DAD</a:t>
            </a:r>
            <a:endParaRPr lang="it-IT" b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197627"/>
              </p:ext>
            </p:extLst>
          </p:nvPr>
        </p:nvGraphicFramePr>
        <p:xfrm>
          <a:off x="3747752" y="411163"/>
          <a:ext cx="8036417" cy="5946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riangolo isoscele 2"/>
          <p:cNvSpPr/>
          <p:nvPr/>
        </p:nvSpPr>
        <p:spPr>
          <a:xfrm flipV="1">
            <a:off x="12192000" y="0"/>
            <a:ext cx="1060704" cy="5795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1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effectLst/>
        </p:spPr>
        <p:txBody>
          <a:bodyPr/>
          <a:lstStyle/>
          <a:p>
            <a:pPr algn="ctr"/>
            <a:r>
              <a:rPr lang="it-IT" dirty="0" smtClean="0"/>
              <a:t>PERCORSO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65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it-IT" b="1" dirty="0" smtClean="0"/>
              <a:t>RIMODULAZIONE DELLE PROGETTAZIONI NEI TRE ORDINI DI SCUOLA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SCUOLA DELL’INFANZIA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SCUOLA PRIMARIA 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SCUOLA SECONDARIA  I GRADO</a:t>
            </a:r>
          </a:p>
          <a:p>
            <a:r>
              <a:rPr lang="it-IT" sz="2400" b="1" dirty="0" smtClean="0"/>
              <a:t>FORMAZIONE SUL CAMPO </a:t>
            </a:r>
            <a:r>
              <a:rPr lang="it-IT" dirty="0" smtClean="0"/>
              <a:t>con animatore digitale e scambio  buone pratiche con condivisione di materiali tra docenti per rendere più efficaci le lezioni</a:t>
            </a:r>
          </a:p>
          <a:p>
            <a:r>
              <a:rPr lang="it-IT" sz="2400" b="1" dirty="0" smtClean="0"/>
              <a:t>MONITORAGGIO SUGLI </a:t>
            </a:r>
            <a:r>
              <a:rPr lang="it-IT" sz="2400" b="1" smtClean="0"/>
              <a:t>STRUMENTI DIGITALI A </a:t>
            </a:r>
            <a:r>
              <a:rPr lang="it-IT" sz="2400" b="1" dirty="0" smtClean="0"/>
              <a:t>DISPOSIZIONE DELLE FAMIGLIE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46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dirty="0" smtClean="0"/>
              <a:t>Strumenti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49725"/>
              </p:ext>
            </p:extLst>
          </p:nvPr>
        </p:nvGraphicFramePr>
        <p:xfrm>
          <a:off x="838200" y="203168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9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effectLst/>
        </p:spPr>
        <p:txBody>
          <a:bodyPr/>
          <a:lstStyle/>
          <a:p>
            <a:pPr algn="ctr"/>
            <a:r>
              <a:rPr lang="it-IT" dirty="0" smtClean="0"/>
              <a:t>ORGANIZZAZIONE DELLE VIDEOLEZIONI LIVE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6759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-PROSPETTO ORARIO PER CLASSE </a:t>
            </a:r>
            <a:r>
              <a:rPr lang="it-IT" dirty="0" smtClean="0">
                <a:solidFill>
                  <a:schemeClr val="accent2"/>
                </a:solidFill>
              </a:rPr>
              <a:t>PER GARANTIRE EQUILIBRIO NELLE STESSE </a:t>
            </a:r>
            <a:r>
              <a:rPr lang="it-IT" dirty="0" smtClean="0"/>
              <a:t>e per </a:t>
            </a:r>
            <a:r>
              <a:rPr lang="it-IT" b="1" dirty="0" smtClean="0"/>
              <a:t>assicurare </a:t>
            </a:r>
            <a:r>
              <a:rPr lang="it-IT" b="1" dirty="0"/>
              <a:t>la concreta sostenibilità della lezione a distanza</a:t>
            </a:r>
            <a:r>
              <a:rPr lang="it-IT" dirty="0"/>
              <a:t> </a:t>
            </a:r>
            <a:r>
              <a:rPr lang="it-IT" dirty="0" smtClean="0"/>
              <a:t>(durata massima di 40 minuti)</a:t>
            </a:r>
            <a:endParaRPr lang="it-IT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-NETIQUETTE PER INSEGNANTI ED UTENTI (sul sito)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71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dirty="0" smtClean="0"/>
              <a:t>PERCORSO INCLUSIONE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Incontri periodici in modalità remota per:</a:t>
            </a:r>
          </a:p>
          <a:p>
            <a:r>
              <a:rPr lang="it-IT" dirty="0" smtClean="0"/>
              <a:t>Confrontarsi e  coordinare le attività inclusive</a:t>
            </a:r>
          </a:p>
          <a:p>
            <a:r>
              <a:rPr lang="it-IT" dirty="0" smtClean="0"/>
              <a:t>monitorare abbandoni/dispersione</a:t>
            </a:r>
          </a:p>
          <a:p>
            <a:r>
              <a:rPr lang="it-IT" dirty="0" err="1" smtClean="0"/>
              <a:t>attenzionare</a:t>
            </a:r>
            <a:r>
              <a:rPr lang="it-IT" dirty="0" smtClean="0"/>
              <a:t> situazioni di svantaggio e mancanza di strumenti informatici</a:t>
            </a:r>
          </a:p>
          <a:p>
            <a:r>
              <a:rPr lang="it-IT" dirty="0" smtClean="0"/>
              <a:t> condividere la modulistica dedicata (modello rimodulazione PEI; griglie di valutazione dedicate; modello verifica finale…)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Condivisione </a:t>
            </a:r>
            <a:r>
              <a:rPr lang="it-IT" dirty="0"/>
              <a:t>con le famiglie degli alunni diversamente abili </a:t>
            </a:r>
            <a:r>
              <a:rPr lang="it-IT" dirty="0" smtClean="0"/>
              <a:t>delle strategie e delle metodologie più efficaci per sostenere gli alunni durante la DAD e della documentazione dedicata(rimodulazione PEI, verifica finale, bozza PEI per il prossimo anno scolastico)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Personalizzazione del lavoro per alunni con P.D.P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Supporto  alle famiglie nell’utilizzo degli strumenti tecnologici (</a:t>
            </a:r>
            <a:r>
              <a:rPr lang="it-IT" smtClean="0"/>
              <a:t>registro elettronico…)attraverso </a:t>
            </a:r>
            <a:r>
              <a:rPr lang="it-IT" dirty="0" smtClean="0"/>
              <a:t>video tutorial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159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it-IT" sz="3600" dirty="0"/>
              <a:t>Criteri di verifica e valutazione della didattica a distanza</a:t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it-IT" b="1" i="1" dirty="0"/>
              <a:t>Il processo di verifica e valutazione </a:t>
            </a:r>
            <a:r>
              <a:rPr lang="it-IT" dirty="0"/>
              <a:t> quindi viene definito dai docenti tenendo conto degli aspetti peculiari dell’</a:t>
            </a:r>
            <a:r>
              <a:rPr lang="it-IT" dirty="0" err="1"/>
              <a:t>attivita</a:t>
            </a:r>
            <a:r>
              <a:rPr lang="it-IT" dirty="0"/>
              <a:t>̀ di didattica a distanza: </a:t>
            </a:r>
          </a:p>
          <a:p>
            <a:r>
              <a:rPr lang="it-IT" dirty="0" smtClean="0"/>
              <a:t>qualunque </a:t>
            </a:r>
            <a:r>
              <a:rPr lang="it-IT" dirty="0" err="1"/>
              <a:t>modalita</a:t>
            </a:r>
            <a:r>
              <a:rPr lang="it-IT" dirty="0"/>
              <a:t>̀ di verifica non in presenza è </a:t>
            </a:r>
            <a:r>
              <a:rPr lang="it-IT" b="1" dirty="0"/>
              <a:t>atipica </a:t>
            </a:r>
            <a:r>
              <a:rPr lang="it-IT" dirty="0"/>
              <a:t>rispetto a quello cui siamo abituati; </a:t>
            </a:r>
          </a:p>
          <a:p>
            <a:r>
              <a:rPr lang="it-IT" dirty="0"/>
              <a:t> bisogna puntare sull’</a:t>
            </a:r>
            <a:r>
              <a:rPr lang="it-IT" b="1" dirty="0"/>
              <a:t>acquisizione di </a:t>
            </a:r>
            <a:r>
              <a:rPr lang="it-IT" b="1" dirty="0" err="1"/>
              <a:t>responsabilita</a:t>
            </a:r>
            <a:r>
              <a:rPr lang="it-IT" b="1" dirty="0"/>
              <a:t>̀ </a:t>
            </a:r>
            <a:r>
              <a:rPr lang="it-IT" dirty="0"/>
              <a:t>e sulla coscienza del significato del compito nel processo di apprendimento (a maggior ragione nell’impossibilità di controllo diretto del lavoro). </a:t>
            </a:r>
          </a:p>
          <a:p>
            <a:r>
              <a:rPr lang="it-IT" dirty="0"/>
              <a:t> </a:t>
            </a:r>
            <a:r>
              <a:rPr lang="it-IT" b="1" dirty="0"/>
              <a:t>Si tratta di non forzare nel virtuale una riproduzione delle </a:t>
            </a:r>
            <a:r>
              <a:rPr lang="it-IT" b="1" dirty="0" err="1"/>
              <a:t>attivita</a:t>
            </a:r>
            <a:r>
              <a:rPr lang="it-IT" b="1" dirty="0"/>
              <a:t>̀ in presenza, ma di cambiare i paradigmi e puntare sull’aspetto FORMATIVO della valutazione.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12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it-IT" sz="3600" b="1" dirty="0" smtClean="0"/>
              <a:t>Griglie </a:t>
            </a:r>
            <a:r>
              <a:rPr lang="it-IT" sz="3600" b="1" dirty="0"/>
              <a:t>di osservazione per la </a:t>
            </a:r>
            <a:r>
              <a:rPr lang="it-IT" sz="3600" b="1" dirty="0" smtClean="0"/>
              <a:t>valutazione della DAD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Sono state predisposte dalla F.S. per la valutazione e dalla Referente per l’Inclusione le griglie per ciascun ordine di scuola e per i diversamente abili che si allegano al presente documento</a:t>
            </a:r>
          </a:p>
          <a:p>
            <a:r>
              <a:rPr lang="it-IT" dirty="0" smtClean="0"/>
              <a:t>GRIGLIA  INFANZIA </a:t>
            </a:r>
          </a:p>
          <a:p>
            <a:r>
              <a:rPr lang="it-IT" dirty="0" smtClean="0"/>
              <a:t>GRIGLIA SCUOLA PRIMARIA </a:t>
            </a:r>
          </a:p>
          <a:p>
            <a:r>
              <a:rPr lang="it-IT" dirty="0" smtClean="0"/>
              <a:t>GRIGLIA SC. SECONDARIA I GRADO</a:t>
            </a:r>
          </a:p>
          <a:p>
            <a:r>
              <a:rPr lang="it-IT" dirty="0"/>
              <a:t>GRIGLIA DI VALUTAZIONE N. 1 per gli alunni disabili gravi. </a:t>
            </a:r>
            <a:endParaRPr lang="it-IT" dirty="0" smtClean="0"/>
          </a:p>
          <a:p>
            <a:r>
              <a:rPr lang="it-IT" dirty="0"/>
              <a:t>GRIGLIA DI VALUTAZIONE N.2 per alunni disabili con un sufficiente grado di autonomia personale </a:t>
            </a:r>
          </a:p>
        </p:txBody>
      </p:sp>
    </p:spTree>
    <p:extLst>
      <p:ext uri="{BB962C8B-B14F-4D97-AF65-F5344CB8AC3E}">
        <p14:creationId xmlns:p14="http://schemas.microsoft.com/office/powerpoint/2010/main" val="1824415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1030</Words>
  <Application>Microsoft Office PowerPoint</Application>
  <PresentationFormat>Personalizzato</PresentationFormat>
  <Paragraphs>316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           I. C. “G. PALATUCCI”           INTEGRAZIONE  PTOF           DIDATTICA  A DISTANZA             A.SC.2019-2020  Il DIRIGENTE SCOLASTICO                                               F.S   P.T.O.F Prof MANDIA Pietro                                                 Ins  Di Giorgio Maria </vt:lpstr>
      <vt:lpstr>PREMESSA </vt:lpstr>
      <vt:lpstr>OBIETTIVI DELLA DAD</vt:lpstr>
      <vt:lpstr>PERCORSO</vt:lpstr>
      <vt:lpstr>Strumenti </vt:lpstr>
      <vt:lpstr>ORGANIZZAZIONE DELLE VIDEOLEZIONI LIVE</vt:lpstr>
      <vt:lpstr>PERCORSO INCLUSIONE</vt:lpstr>
      <vt:lpstr>Criteri di verifica e valutazione della didattica a distanza </vt:lpstr>
      <vt:lpstr>Griglie di osservazione per la valutazione della DAD</vt:lpstr>
      <vt:lpstr>Valutazione  Esame di Stato al termine del primo ciclo di istruzione(O. M. n. 9 del 16 maggio 2020)</vt:lpstr>
      <vt:lpstr>GRIGLIA VALUTAZIONE DELL’ELABORATO</vt:lpstr>
      <vt:lpstr>GRIGLIA DI PRESENTAZIONE ORALE DELL’ELABORATO</vt:lpstr>
      <vt:lpstr>GRIGLIA VALUTAZIONE DELL’ELABORATO per gli alunni disabili gravi.</vt:lpstr>
      <vt:lpstr>GRIGLIA DI PRESENTAZIONE ORALE DELL’ELABORATO per gli alunni disabili gravi</vt:lpstr>
      <vt:lpstr>DISPOSITIVI CORRELATI ALLA DAD:  P.A.I e P.I.A</vt:lpstr>
      <vt:lpstr>CHI- FA- COSA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Scheda di valutazione Classe II°B  Istituto Comprensivo Sandro Penna di Battipaglia (SA) Anna Falivene</dc:title>
  <dc:creator>Carmen Pacifico</dc:creator>
  <cp:lastModifiedBy>segreteria2</cp:lastModifiedBy>
  <cp:revision>56</cp:revision>
  <dcterms:created xsi:type="dcterms:W3CDTF">2020-04-23T20:42:43Z</dcterms:created>
  <dcterms:modified xsi:type="dcterms:W3CDTF">2020-06-12T09:55:43Z</dcterms:modified>
</cp:coreProperties>
</file>